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042" r:id="rId3"/>
    <p:sldId id="1028" r:id="rId4"/>
    <p:sldId id="1048" r:id="rId5"/>
    <p:sldId id="1049" r:id="rId6"/>
    <p:sldId id="104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E7FFBD"/>
    <a:srgbClr val="D0FF7E"/>
    <a:srgbClr val="BAEFE3"/>
    <a:srgbClr val="FFFFBC"/>
    <a:srgbClr val="FFFFE0"/>
    <a:srgbClr val="FFFF00"/>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52" autoAdjust="0"/>
    <p:restoredTop sz="82506" autoAdjust="0"/>
  </p:normalViewPr>
  <p:slideViewPr>
    <p:cSldViewPr>
      <p:cViewPr varScale="1">
        <p:scale>
          <a:sx n="203" d="100"/>
          <a:sy n="203" d="100"/>
        </p:scale>
        <p:origin x="150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6/14/24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02770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537693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931399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585480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01305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14:25-35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i="1" kern="0" dirty="0">
              <a:solidFill>
                <a:srgbClr val="FFFF00"/>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2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27958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Now great crowds accompanied him, and he turned and said to them, </a:t>
            </a:r>
            <a:r>
              <a:rPr lang="en-AU" sz="2800" b="1" baseline="30000" dirty="0">
                <a:solidFill>
                  <a:srgbClr val="FFFFFF"/>
                </a:solidFill>
                <a:effectLst/>
                <a:latin typeface="Times New Roman" panose="02020603050405020304" pitchFamily="18" charset="0"/>
                <a:ea typeface="Times New Roman" panose="02020603050405020304" pitchFamily="18" charset="0"/>
              </a:rPr>
              <a:t>26 </a:t>
            </a:r>
            <a:r>
              <a:rPr lang="en-AU" sz="2800" dirty="0">
                <a:solidFill>
                  <a:srgbClr val="FFFFFF"/>
                </a:solidFill>
                <a:effectLst/>
                <a:latin typeface="Times New Roman" panose="02020603050405020304" pitchFamily="18" charset="0"/>
                <a:ea typeface="Times New Roman" panose="02020603050405020304" pitchFamily="18" charset="0"/>
              </a:rPr>
              <a:t>“If anyone comes to me and does not hate his own father and mother and wife and children and brothers and sisters, yes, and even his own life, he cannot be my disciple.  </a:t>
            </a:r>
            <a:r>
              <a:rPr lang="en-AU" sz="2800" b="1" baseline="30000" dirty="0">
                <a:solidFill>
                  <a:srgbClr val="FFFFFF"/>
                </a:solidFill>
                <a:effectLst/>
                <a:latin typeface="Times New Roman" panose="02020603050405020304" pitchFamily="18" charset="0"/>
                <a:ea typeface="Times New Roman" panose="02020603050405020304" pitchFamily="18" charset="0"/>
              </a:rPr>
              <a:t>27 </a:t>
            </a:r>
            <a:r>
              <a:rPr lang="en-AU" sz="2800" dirty="0">
                <a:solidFill>
                  <a:srgbClr val="FFFFFF"/>
                </a:solidFill>
                <a:effectLst/>
                <a:latin typeface="Times New Roman" panose="02020603050405020304" pitchFamily="18" charset="0"/>
                <a:ea typeface="Times New Roman" panose="02020603050405020304" pitchFamily="18" charset="0"/>
              </a:rPr>
              <a:t>Whoever does not bear his own cross and come after me cannot be my disciple.  </a:t>
            </a:r>
            <a:r>
              <a:rPr lang="en-AU" sz="2800" b="1" baseline="30000" dirty="0">
                <a:solidFill>
                  <a:srgbClr val="FFFFFF"/>
                </a:solidFill>
                <a:effectLst/>
                <a:latin typeface="Times New Roman" panose="02020603050405020304" pitchFamily="18" charset="0"/>
                <a:ea typeface="Times New Roman" panose="02020603050405020304" pitchFamily="18" charset="0"/>
              </a:rPr>
              <a:t>28 </a:t>
            </a:r>
            <a:r>
              <a:rPr lang="en-AU" sz="2800" dirty="0">
                <a:solidFill>
                  <a:srgbClr val="FFFFFF"/>
                </a:solidFill>
                <a:effectLst/>
                <a:latin typeface="Times New Roman" panose="02020603050405020304" pitchFamily="18" charset="0"/>
                <a:ea typeface="Times New Roman" panose="02020603050405020304" pitchFamily="18" charset="0"/>
              </a:rPr>
              <a:t>For which of you, desiring to build a tower, does not first sit down and count the cost, whether he has enough to complete it?  </a:t>
            </a:r>
            <a:r>
              <a:rPr lang="en-AU" sz="2800" b="1" baseline="30000" dirty="0">
                <a:solidFill>
                  <a:srgbClr val="FFFFFF"/>
                </a:solidFill>
                <a:effectLst/>
                <a:latin typeface="Times New Roman" panose="02020603050405020304" pitchFamily="18" charset="0"/>
                <a:ea typeface="Times New Roman" panose="02020603050405020304" pitchFamily="18" charset="0"/>
              </a:rPr>
              <a:t>29 </a:t>
            </a:r>
            <a:r>
              <a:rPr lang="en-AU" sz="2800" dirty="0">
                <a:solidFill>
                  <a:srgbClr val="FFFFFF"/>
                </a:solidFill>
                <a:effectLst/>
                <a:latin typeface="Times New Roman" panose="02020603050405020304" pitchFamily="18" charset="0"/>
                <a:ea typeface="Times New Roman" panose="02020603050405020304" pitchFamily="18" charset="0"/>
              </a:rPr>
              <a:t>Otherwise, when he has laid a foundation and is not able to finish, all who see it begin to mock him, </a:t>
            </a:r>
            <a:r>
              <a:rPr lang="en-AU" sz="2800" b="1" baseline="30000" dirty="0">
                <a:solidFill>
                  <a:srgbClr val="FFFFFF"/>
                </a:solidFill>
                <a:effectLst/>
                <a:latin typeface="Times New Roman" panose="02020603050405020304" pitchFamily="18" charset="0"/>
                <a:ea typeface="Times New Roman" panose="02020603050405020304" pitchFamily="18" charset="0"/>
              </a:rPr>
              <a:t>30 </a:t>
            </a:r>
            <a:r>
              <a:rPr lang="en-AU" sz="2800" dirty="0">
                <a:solidFill>
                  <a:srgbClr val="FFFFFF"/>
                </a:solidFill>
                <a:effectLst/>
                <a:latin typeface="Times New Roman" panose="02020603050405020304" pitchFamily="18" charset="0"/>
                <a:ea typeface="Times New Roman" panose="02020603050405020304" pitchFamily="18" charset="0"/>
              </a:rPr>
              <a:t>saying, ‘This man began to build and was not able to finish.’</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347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149004"/>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31 </a:t>
            </a:r>
            <a:r>
              <a:rPr lang="en-AU" sz="2600" dirty="0">
                <a:solidFill>
                  <a:srgbClr val="FFFFFF"/>
                </a:solidFill>
                <a:effectLst/>
                <a:latin typeface="Times New Roman" panose="02020603050405020304" pitchFamily="18" charset="0"/>
                <a:ea typeface="Times New Roman" panose="02020603050405020304" pitchFamily="18" charset="0"/>
              </a:rPr>
              <a:t>Or what king, going out to encounter another king in war, will not sit down first and deliberate whether he is able with ten thousand to meet him who comes against him with twenty thousand?  </a:t>
            </a:r>
            <a:r>
              <a:rPr lang="en-AU" sz="2600" b="1" baseline="30000" dirty="0">
                <a:solidFill>
                  <a:srgbClr val="FFFFFF"/>
                </a:solidFill>
                <a:effectLst/>
                <a:latin typeface="Times New Roman" panose="02020603050405020304" pitchFamily="18" charset="0"/>
                <a:ea typeface="Times New Roman" panose="02020603050405020304" pitchFamily="18" charset="0"/>
              </a:rPr>
              <a:t>32 </a:t>
            </a:r>
            <a:r>
              <a:rPr lang="en-AU" sz="2600" dirty="0">
                <a:solidFill>
                  <a:srgbClr val="FFFFFF"/>
                </a:solidFill>
                <a:effectLst/>
                <a:latin typeface="Times New Roman" panose="02020603050405020304" pitchFamily="18" charset="0"/>
                <a:ea typeface="Times New Roman" panose="02020603050405020304" pitchFamily="18" charset="0"/>
              </a:rPr>
              <a:t>And if not, while the other is yet a great way off, he sends a delegation and asks for terms of peace.  </a:t>
            </a:r>
            <a:r>
              <a:rPr lang="en-AU" sz="2600" b="1" baseline="30000" dirty="0">
                <a:solidFill>
                  <a:srgbClr val="FFFFFF"/>
                </a:solidFill>
                <a:effectLst/>
                <a:latin typeface="Times New Roman" panose="02020603050405020304" pitchFamily="18" charset="0"/>
                <a:ea typeface="Times New Roman" panose="02020603050405020304" pitchFamily="18" charset="0"/>
              </a:rPr>
              <a:t>33 </a:t>
            </a:r>
            <a:r>
              <a:rPr lang="en-AU" sz="2600" dirty="0">
                <a:solidFill>
                  <a:srgbClr val="FFFFFF"/>
                </a:solidFill>
                <a:effectLst/>
                <a:latin typeface="Times New Roman" panose="02020603050405020304" pitchFamily="18" charset="0"/>
                <a:ea typeface="Times New Roman" panose="02020603050405020304" pitchFamily="18" charset="0"/>
              </a:rPr>
              <a:t>So therefore, any one of you who does not renounce all that he has cannot be my disciple. </a:t>
            </a:r>
            <a:endParaRPr lang="en-AU" sz="2600" dirty="0">
              <a:effectLst/>
              <a:latin typeface="Calibri" panose="020F0502020204030204" pitchFamily="34" charset="0"/>
              <a:ea typeface="Times New Roman" panose="02020603050405020304" pitchFamily="18" charset="0"/>
            </a:endParaRPr>
          </a:p>
        </p:txBody>
      </p:sp>
      <p:sp>
        <p:nvSpPr>
          <p:cNvPr id="2" name="Text Box 4">
            <a:extLst>
              <a:ext uri="{FF2B5EF4-FFF2-40B4-BE49-F238E27FC236}">
                <a16:creationId xmlns:a16="http://schemas.microsoft.com/office/drawing/2014/main" id="{434236DA-C943-EF59-20C6-30EB28DC4ADB}"/>
              </a:ext>
            </a:extLst>
          </p:cNvPr>
          <p:cNvSpPr txBox="1">
            <a:spLocks noChangeArrowheads="1"/>
          </p:cNvSpPr>
          <p:nvPr/>
        </p:nvSpPr>
        <p:spPr bwMode="auto">
          <a:xfrm>
            <a:off x="0" y="3865612"/>
            <a:ext cx="9144000" cy="1380314"/>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34 </a:t>
            </a:r>
            <a:r>
              <a:rPr lang="en-AU" sz="2600" dirty="0">
                <a:solidFill>
                  <a:srgbClr val="FFFFFF"/>
                </a:solidFill>
                <a:effectLst/>
                <a:latin typeface="Times New Roman" panose="02020603050405020304" pitchFamily="18" charset="0"/>
                <a:ea typeface="Times New Roman" panose="02020603050405020304" pitchFamily="18" charset="0"/>
              </a:rPr>
              <a:t>“Salt is good, but if salt has lost its taste, how shall its saltiness be restored?  </a:t>
            </a:r>
            <a:r>
              <a:rPr lang="en-AU" sz="2600" b="1" baseline="30000" dirty="0">
                <a:solidFill>
                  <a:srgbClr val="FFFFFF"/>
                </a:solidFill>
                <a:effectLst/>
                <a:latin typeface="Times New Roman" panose="02020603050405020304" pitchFamily="18" charset="0"/>
                <a:ea typeface="Times New Roman" panose="02020603050405020304" pitchFamily="18" charset="0"/>
              </a:rPr>
              <a:t>35 </a:t>
            </a:r>
            <a:r>
              <a:rPr lang="en-AU" sz="2600" dirty="0">
                <a:solidFill>
                  <a:srgbClr val="FFFFFF"/>
                </a:solidFill>
                <a:effectLst/>
                <a:latin typeface="Times New Roman" panose="02020603050405020304" pitchFamily="18" charset="0"/>
                <a:ea typeface="Times New Roman" panose="02020603050405020304" pitchFamily="18" charset="0"/>
              </a:rPr>
              <a:t>It is of no use either for the soil or for the manure pile.  It is thrown away.  He who has ears to hear, let him hear.”</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0993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378168" y="2148453"/>
            <a:ext cx="8387664" cy="584775"/>
          </a:xfrm>
          <a:prstGeom prst="rect">
            <a:avLst/>
          </a:prstGeom>
          <a:solidFill>
            <a:schemeClr val="bg1"/>
          </a:solidFill>
        </p:spPr>
        <p:txBody>
          <a:bodyPr wrap="square">
            <a:spAutoFit/>
          </a:bodyPr>
          <a:lstStyle/>
          <a:p>
            <a:r>
              <a:rPr lang="en-AU" sz="1600" b="1" baseline="30000" dirty="0">
                <a:latin typeface="Comic Sans MS" panose="030F0902030302020204" pitchFamily="66" charset="0"/>
                <a:ea typeface="Times New Roman" panose="02020603050405020304" pitchFamily="18" charset="0"/>
              </a:rPr>
              <a:t>26 </a:t>
            </a:r>
            <a:r>
              <a:rPr lang="en-AU" sz="1600" dirty="0">
                <a:solidFill>
                  <a:srgbClr val="FF0000"/>
                </a:solidFill>
                <a:latin typeface="Comic Sans MS" panose="030F0902030302020204" pitchFamily="66" charset="0"/>
                <a:ea typeface="Times New Roman" panose="02020603050405020304" pitchFamily="18" charset="0"/>
              </a:rPr>
              <a:t>“If anyone comes to me and does not </a:t>
            </a:r>
            <a:r>
              <a:rPr lang="en-AU" sz="1600" u="sng" dirty="0">
                <a:solidFill>
                  <a:srgbClr val="FF0000"/>
                </a:solidFill>
                <a:latin typeface="Comic Sans MS" panose="030F0902030302020204" pitchFamily="66" charset="0"/>
                <a:ea typeface="Times New Roman" panose="02020603050405020304" pitchFamily="18" charset="0"/>
              </a:rPr>
              <a:t>hate</a:t>
            </a:r>
            <a:r>
              <a:rPr lang="en-AU" sz="1600" dirty="0">
                <a:solidFill>
                  <a:srgbClr val="FF0000"/>
                </a:solidFill>
                <a:latin typeface="Comic Sans MS" panose="030F0902030302020204" pitchFamily="66" charset="0"/>
                <a:ea typeface="Times New Roman" panose="02020603050405020304" pitchFamily="18" charset="0"/>
              </a:rPr>
              <a:t> his own father and mother and wife and children and brothers and sisters, yes, and even his own life, he cannot be my disciple.</a:t>
            </a:r>
            <a:endParaRPr lang="en-AU" sz="1600"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A97E7164-A44F-F795-9234-E24460F90DEB}"/>
              </a:ext>
            </a:extLst>
          </p:cNvPr>
          <p:cNvSpPr txBox="1"/>
          <p:nvPr/>
        </p:nvSpPr>
        <p:spPr>
          <a:xfrm>
            <a:off x="9101" y="17758"/>
            <a:ext cx="9134899" cy="400110"/>
          </a:xfrm>
          <a:prstGeom prst="rect">
            <a:avLst/>
          </a:prstGeom>
          <a:noFill/>
          <a:ln>
            <a:no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This is really important.     We really need to know this:</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23E3073-F95D-2344-07AE-9257BC9A0481}"/>
              </a:ext>
            </a:extLst>
          </p:cNvPr>
          <p:cNvSpPr txBox="1"/>
          <p:nvPr/>
        </p:nvSpPr>
        <p:spPr>
          <a:xfrm>
            <a:off x="17442" y="323572"/>
            <a:ext cx="9125798"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Christian who loses the essence of what it means to be a Christian (faith;  hope;  love;  Commitment to Christ),   is worse than worthless.  Thrown out.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Salt cannot lose its saltiness.  But if it did, it would cease to be “salt”.</a:t>
            </a:r>
          </a:p>
        </p:txBody>
      </p:sp>
      <p:sp>
        <p:nvSpPr>
          <p:cNvPr id="3" name="TextBox 2">
            <a:extLst>
              <a:ext uri="{FF2B5EF4-FFF2-40B4-BE49-F238E27FC236}">
                <a16:creationId xmlns:a16="http://schemas.microsoft.com/office/drawing/2014/main" id="{C11B6A17-B24C-5AF1-2997-9581108B6826}"/>
              </a:ext>
            </a:extLst>
          </p:cNvPr>
          <p:cNvSpPr txBox="1"/>
          <p:nvPr/>
        </p:nvSpPr>
        <p:spPr>
          <a:xfrm>
            <a:off x="0" y="1183384"/>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Loyalty to Jesus takes precedence over all other relationships.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EC7F872-92A6-AFC5-1A56-8EFCACD633D2}"/>
              </a:ext>
            </a:extLst>
          </p:cNvPr>
          <p:cNvSpPr txBox="1"/>
          <p:nvPr/>
        </p:nvSpPr>
        <p:spPr>
          <a:xfrm>
            <a:off x="22097" y="1502122"/>
            <a:ext cx="9125798"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using hyperbole (an over-the-top statement to make a point).  We do not hate.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we love may </a:t>
            </a:r>
            <a:r>
              <a:rPr lang="en-AU" u="sng" dirty="0">
                <a:solidFill>
                  <a:schemeClr val="bg1"/>
                </a:solidFill>
                <a:latin typeface="Times New Roman" panose="02020603050405020304" pitchFamily="18" charset="0"/>
                <a:cs typeface="Times New Roman" panose="02020603050405020304" pitchFamily="18" charset="0"/>
              </a:rPr>
              <a:t>feel</a:t>
            </a:r>
            <a:r>
              <a:rPr lang="en-AU" dirty="0">
                <a:solidFill>
                  <a:schemeClr val="bg1"/>
                </a:solidFill>
                <a:latin typeface="Times New Roman" panose="02020603050405020304" pitchFamily="18" charset="0"/>
                <a:cs typeface="Times New Roman" panose="02020603050405020304" pitchFamily="18" charset="0"/>
              </a:rPr>
              <a:t> hated as we reject ethics, religion, and beliefs that they hold dear.</a:t>
            </a:r>
          </a:p>
        </p:txBody>
      </p:sp>
    </p:spTree>
    <p:extLst>
      <p:ext uri="{BB962C8B-B14F-4D97-AF65-F5344CB8AC3E}">
        <p14:creationId xmlns:p14="http://schemas.microsoft.com/office/powerpoint/2010/main" val="404929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p:bldP spid="6" grpId="0" uiExpand="1" build="p"/>
      <p:bldP spid="3" grpId="0"/>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683568" y="4621574"/>
            <a:ext cx="7370856" cy="1077218"/>
          </a:xfrm>
          <a:prstGeom prst="rect">
            <a:avLst/>
          </a:prstGeom>
          <a:solidFill>
            <a:schemeClr val="bg1"/>
          </a:solidFill>
        </p:spPr>
        <p:txBody>
          <a:bodyPr wrap="square">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31 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Or what king, going out to encounter another king in war, will not sit down first and deliberate whether he is able with ten thousand to meet him who comes against him with twenty thousand?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32 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if not, while the other is yet a great way off, he sends a delegation and asks for terms of peace.</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A97E7164-A44F-F795-9234-E24460F90DEB}"/>
              </a:ext>
            </a:extLst>
          </p:cNvPr>
          <p:cNvSpPr txBox="1"/>
          <p:nvPr/>
        </p:nvSpPr>
        <p:spPr>
          <a:xfrm>
            <a:off x="9101" y="17758"/>
            <a:ext cx="9134899" cy="400110"/>
          </a:xfrm>
          <a:prstGeom prst="rect">
            <a:avLst/>
          </a:prstGeom>
          <a:noFill/>
          <a:ln>
            <a:no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This is really important.     We really need to know this:</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23E3073-F95D-2344-07AE-9257BC9A0481}"/>
              </a:ext>
            </a:extLst>
          </p:cNvPr>
          <p:cNvSpPr txBox="1"/>
          <p:nvPr/>
        </p:nvSpPr>
        <p:spPr>
          <a:xfrm>
            <a:off x="17442" y="323572"/>
            <a:ext cx="9125798"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Christian who loses the essence of what it means to be a Christian (faith;  hope;  love;  Commitment to Christ),   is worse than worthless.  Thrown out.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Salt cannot lose its saltiness.  But if it did, it would cease to be “salt”.</a:t>
            </a:r>
          </a:p>
        </p:txBody>
      </p:sp>
      <p:sp>
        <p:nvSpPr>
          <p:cNvPr id="3" name="TextBox 2">
            <a:extLst>
              <a:ext uri="{FF2B5EF4-FFF2-40B4-BE49-F238E27FC236}">
                <a16:creationId xmlns:a16="http://schemas.microsoft.com/office/drawing/2014/main" id="{C11B6A17-B24C-5AF1-2997-9581108B6826}"/>
              </a:ext>
            </a:extLst>
          </p:cNvPr>
          <p:cNvSpPr txBox="1"/>
          <p:nvPr/>
        </p:nvSpPr>
        <p:spPr>
          <a:xfrm>
            <a:off x="0" y="1183384"/>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Loyalty to Jesus takes precedence over all other relationships.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EC7F872-92A6-AFC5-1A56-8EFCACD633D2}"/>
              </a:ext>
            </a:extLst>
          </p:cNvPr>
          <p:cNvSpPr txBox="1"/>
          <p:nvPr/>
        </p:nvSpPr>
        <p:spPr>
          <a:xfrm>
            <a:off x="323527" y="1502122"/>
            <a:ext cx="88243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using hyperbole (an over-the-top statement to make a point).  We do not hate.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we love may </a:t>
            </a:r>
            <a:r>
              <a:rPr lang="en-AU" u="sng" dirty="0">
                <a:solidFill>
                  <a:schemeClr val="bg1"/>
                </a:solidFill>
                <a:latin typeface="Times New Roman" panose="02020603050405020304" pitchFamily="18" charset="0"/>
                <a:cs typeface="Times New Roman" panose="02020603050405020304" pitchFamily="18" charset="0"/>
              </a:rPr>
              <a:t>feel</a:t>
            </a:r>
            <a:r>
              <a:rPr lang="en-AU" dirty="0">
                <a:solidFill>
                  <a:schemeClr val="bg1"/>
                </a:solidFill>
                <a:latin typeface="Times New Roman" panose="02020603050405020304" pitchFamily="18" charset="0"/>
                <a:cs typeface="Times New Roman" panose="02020603050405020304" pitchFamily="18" charset="0"/>
              </a:rPr>
              <a:t> hated as we reject ethics, religion, and beliefs that they hold dear.</a:t>
            </a:r>
          </a:p>
        </p:txBody>
      </p:sp>
      <p:sp>
        <p:nvSpPr>
          <p:cNvPr id="5" name="TextBox 4">
            <a:extLst>
              <a:ext uri="{FF2B5EF4-FFF2-40B4-BE49-F238E27FC236}">
                <a16:creationId xmlns:a16="http://schemas.microsoft.com/office/drawing/2014/main" id="{B59CB3B3-5FEF-C84E-60B0-3D4947E35B01}"/>
              </a:ext>
            </a:extLst>
          </p:cNvPr>
          <p:cNvSpPr txBox="1"/>
          <p:nvPr/>
        </p:nvSpPr>
        <p:spPr>
          <a:xfrm>
            <a:off x="6674" y="2084436"/>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Prepared to suffer and die for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3B56F6D-E796-6E43-BF78-BAA04B59E129}"/>
              </a:ext>
            </a:extLst>
          </p:cNvPr>
          <p:cNvSpPr txBox="1"/>
          <p:nvPr/>
        </p:nvSpPr>
        <p:spPr>
          <a:xfrm>
            <a:off x="323526" y="2389824"/>
            <a:ext cx="88110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faithful Disciple of Jesus, persecution is “normal”</a:t>
            </a:r>
          </a:p>
        </p:txBody>
      </p:sp>
      <p:sp>
        <p:nvSpPr>
          <p:cNvPr id="8" name="TextBox 7">
            <a:extLst>
              <a:ext uri="{FF2B5EF4-FFF2-40B4-BE49-F238E27FC236}">
                <a16:creationId xmlns:a16="http://schemas.microsoft.com/office/drawing/2014/main" id="{D2BD85DA-747F-E01E-1724-A1C7B24CED23}"/>
              </a:ext>
            </a:extLst>
          </p:cNvPr>
          <p:cNvSpPr txBox="1"/>
          <p:nvPr/>
        </p:nvSpPr>
        <p:spPr>
          <a:xfrm>
            <a:off x="0" y="2685137"/>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Count the cost of following Jesus.  Decide  NOW,  that the cost is worth 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FFDA3D9-6BA3-321C-61CD-E252A573F721}"/>
              </a:ext>
            </a:extLst>
          </p:cNvPr>
          <p:cNvSpPr txBox="1"/>
          <p:nvPr/>
        </p:nvSpPr>
        <p:spPr>
          <a:xfrm>
            <a:off x="316852" y="2990525"/>
            <a:ext cx="8811020"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is more valuable than salvation in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Foolish to begin following Jesus and not finish the race.  (like salt that loses its saltiness)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Evangelism isn’t “selling” Christianity.  Be aware (up front) of the cost of following Jesus.</a:t>
            </a:r>
          </a:p>
        </p:txBody>
      </p:sp>
      <p:sp>
        <p:nvSpPr>
          <p:cNvPr id="10" name="TextBox 9">
            <a:extLst>
              <a:ext uri="{FF2B5EF4-FFF2-40B4-BE49-F238E27FC236}">
                <a16:creationId xmlns:a16="http://schemas.microsoft.com/office/drawing/2014/main" id="{2670A9C4-A565-6279-80D0-F6B205B1C3BC}"/>
              </a:ext>
            </a:extLst>
          </p:cNvPr>
          <p:cNvSpPr txBox="1"/>
          <p:nvPr/>
        </p:nvSpPr>
        <p:spPr>
          <a:xfrm>
            <a:off x="6674" y="3826468"/>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The cost of  NOT  following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3712C62-E2A0-6075-0AA6-A118BEAA7A23}"/>
              </a:ext>
            </a:extLst>
          </p:cNvPr>
          <p:cNvSpPr txBox="1"/>
          <p:nvPr/>
        </p:nvSpPr>
        <p:spPr>
          <a:xfrm>
            <a:off x="316852" y="4145206"/>
            <a:ext cx="8811020" cy="369332"/>
          </a:xfrm>
          <a:prstGeom prst="rect">
            <a:avLst/>
          </a:prstGeom>
          <a:noFill/>
          <a:ln>
            <a:noFill/>
          </a:ln>
        </p:spPr>
        <p:txBody>
          <a:bodyPr wrap="square" rtlCol="0">
            <a:spAutoFit/>
          </a:bodyPr>
          <a:lstStyle/>
          <a:p>
            <a:pPr marL="342900"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To lose the essence of being a Christian, is devastation.</a:t>
            </a:r>
          </a:p>
        </p:txBody>
      </p:sp>
    </p:spTree>
    <p:extLst>
      <p:ext uri="{BB962C8B-B14F-4D97-AF65-F5344CB8AC3E}">
        <p14:creationId xmlns:p14="http://schemas.microsoft.com/office/powerpoint/2010/main" val="9828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7" grpId="0"/>
      <p:bldP spid="8" grpId="0"/>
      <p:bldP spid="9" grpId="0" uiExpand="1" build="p"/>
      <p:bldP spid="10" grpId="0"/>
      <p:bldP spid="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7E7164-A44F-F795-9234-E24460F90DEB}"/>
              </a:ext>
            </a:extLst>
          </p:cNvPr>
          <p:cNvSpPr txBox="1"/>
          <p:nvPr/>
        </p:nvSpPr>
        <p:spPr>
          <a:xfrm>
            <a:off x="9101" y="17758"/>
            <a:ext cx="9134899" cy="400110"/>
          </a:xfrm>
          <a:prstGeom prst="rect">
            <a:avLst/>
          </a:prstGeom>
          <a:noFill/>
          <a:ln>
            <a:no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This is really important.     We really need to know this:</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23E3073-F95D-2344-07AE-9257BC9A0481}"/>
              </a:ext>
            </a:extLst>
          </p:cNvPr>
          <p:cNvSpPr txBox="1"/>
          <p:nvPr/>
        </p:nvSpPr>
        <p:spPr>
          <a:xfrm>
            <a:off x="17442" y="323572"/>
            <a:ext cx="9125798"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Christian who loses the essence of what it means to be a Christian (faith;  hope;  love;  Commitment to Christ),   is worse than worthless.  Thrown out.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Salt cannot lose its saltiness.  But if it did, it would cease to be “salt”.</a:t>
            </a:r>
          </a:p>
        </p:txBody>
      </p:sp>
      <p:sp>
        <p:nvSpPr>
          <p:cNvPr id="3" name="TextBox 2">
            <a:extLst>
              <a:ext uri="{FF2B5EF4-FFF2-40B4-BE49-F238E27FC236}">
                <a16:creationId xmlns:a16="http://schemas.microsoft.com/office/drawing/2014/main" id="{C11B6A17-B24C-5AF1-2997-9581108B6826}"/>
              </a:ext>
            </a:extLst>
          </p:cNvPr>
          <p:cNvSpPr txBox="1"/>
          <p:nvPr/>
        </p:nvSpPr>
        <p:spPr>
          <a:xfrm>
            <a:off x="0" y="1183384"/>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Loyalty to Jesus takes precedence over all other relationships.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EC7F872-92A6-AFC5-1A56-8EFCACD633D2}"/>
              </a:ext>
            </a:extLst>
          </p:cNvPr>
          <p:cNvSpPr txBox="1"/>
          <p:nvPr/>
        </p:nvSpPr>
        <p:spPr>
          <a:xfrm>
            <a:off x="323527" y="1502122"/>
            <a:ext cx="88243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using hyperbole (an over-the-top statement to make a point).  We do not hate.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we love may </a:t>
            </a:r>
            <a:r>
              <a:rPr lang="en-AU" u="sng" dirty="0">
                <a:solidFill>
                  <a:schemeClr val="bg1"/>
                </a:solidFill>
                <a:latin typeface="Times New Roman" panose="02020603050405020304" pitchFamily="18" charset="0"/>
                <a:cs typeface="Times New Roman" panose="02020603050405020304" pitchFamily="18" charset="0"/>
              </a:rPr>
              <a:t>feel</a:t>
            </a:r>
            <a:r>
              <a:rPr lang="en-AU" dirty="0">
                <a:solidFill>
                  <a:schemeClr val="bg1"/>
                </a:solidFill>
                <a:latin typeface="Times New Roman" panose="02020603050405020304" pitchFamily="18" charset="0"/>
                <a:cs typeface="Times New Roman" panose="02020603050405020304" pitchFamily="18" charset="0"/>
              </a:rPr>
              <a:t> hated as we reject ethics, religion, and beliefs that they hold dear.</a:t>
            </a:r>
          </a:p>
        </p:txBody>
      </p:sp>
      <p:sp>
        <p:nvSpPr>
          <p:cNvPr id="5" name="TextBox 4">
            <a:extLst>
              <a:ext uri="{FF2B5EF4-FFF2-40B4-BE49-F238E27FC236}">
                <a16:creationId xmlns:a16="http://schemas.microsoft.com/office/drawing/2014/main" id="{B59CB3B3-5FEF-C84E-60B0-3D4947E35B01}"/>
              </a:ext>
            </a:extLst>
          </p:cNvPr>
          <p:cNvSpPr txBox="1"/>
          <p:nvPr/>
        </p:nvSpPr>
        <p:spPr>
          <a:xfrm>
            <a:off x="6674" y="2084436"/>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Prepared to suffer and die for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3B56F6D-E796-6E43-BF78-BAA04B59E129}"/>
              </a:ext>
            </a:extLst>
          </p:cNvPr>
          <p:cNvSpPr txBox="1"/>
          <p:nvPr/>
        </p:nvSpPr>
        <p:spPr>
          <a:xfrm>
            <a:off x="323526" y="2389824"/>
            <a:ext cx="88110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a faithful Disciple of Jesus, persecution is “normal”</a:t>
            </a:r>
          </a:p>
        </p:txBody>
      </p:sp>
      <p:sp>
        <p:nvSpPr>
          <p:cNvPr id="8" name="TextBox 7">
            <a:extLst>
              <a:ext uri="{FF2B5EF4-FFF2-40B4-BE49-F238E27FC236}">
                <a16:creationId xmlns:a16="http://schemas.microsoft.com/office/drawing/2014/main" id="{D2BD85DA-747F-E01E-1724-A1C7B24CED23}"/>
              </a:ext>
            </a:extLst>
          </p:cNvPr>
          <p:cNvSpPr txBox="1"/>
          <p:nvPr/>
        </p:nvSpPr>
        <p:spPr>
          <a:xfrm>
            <a:off x="0" y="2685137"/>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Count the cost of following Jesus.  Decide  NOW,  that the cost is worth it.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8FFDA3D9-6BA3-321C-61CD-E252A573F721}"/>
              </a:ext>
            </a:extLst>
          </p:cNvPr>
          <p:cNvSpPr txBox="1"/>
          <p:nvPr/>
        </p:nvSpPr>
        <p:spPr>
          <a:xfrm>
            <a:off x="316852" y="2990525"/>
            <a:ext cx="8811020"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is more valuable than salvation in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Foolish to begin following Jesus and not finish the race.  (like salt that loses its saltiness)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Evangelism isn’t “selling” Christianity.  Be aware (up front) of the cost of following Jesus.</a:t>
            </a:r>
          </a:p>
        </p:txBody>
      </p:sp>
      <p:sp>
        <p:nvSpPr>
          <p:cNvPr id="10" name="TextBox 9">
            <a:extLst>
              <a:ext uri="{FF2B5EF4-FFF2-40B4-BE49-F238E27FC236}">
                <a16:creationId xmlns:a16="http://schemas.microsoft.com/office/drawing/2014/main" id="{2670A9C4-A565-6279-80D0-F6B205B1C3BC}"/>
              </a:ext>
            </a:extLst>
          </p:cNvPr>
          <p:cNvSpPr txBox="1"/>
          <p:nvPr/>
        </p:nvSpPr>
        <p:spPr>
          <a:xfrm>
            <a:off x="6674" y="3826468"/>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The cost of  NOT  following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3712C62-E2A0-6075-0AA6-A118BEAA7A23}"/>
              </a:ext>
            </a:extLst>
          </p:cNvPr>
          <p:cNvSpPr txBox="1"/>
          <p:nvPr/>
        </p:nvSpPr>
        <p:spPr>
          <a:xfrm>
            <a:off x="316852" y="4145206"/>
            <a:ext cx="8811020" cy="646331"/>
          </a:xfrm>
          <a:prstGeom prst="rect">
            <a:avLst/>
          </a:prstGeom>
          <a:noFill/>
          <a:ln>
            <a:noFill/>
          </a:ln>
        </p:spPr>
        <p:txBody>
          <a:bodyPr wrap="square" rtlCol="0">
            <a:spAutoFit/>
          </a:bodyPr>
          <a:lstStyle/>
          <a:p>
            <a:pPr marL="342900"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To lose the essence of being a Christian, is devastation.</a:t>
            </a:r>
          </a:p>
          <a:p>
            <a:pPr marL="342900" indent="-342900">
              <a:buFont typeface="+mj-lt"/>
              <a:buAutoNum type="alphaLcParenR"/>
            </a:pPr>
            <a:r>
              <a:rPr lang="en-AU" dirty="0">
                <a:solidFill>
                  <a:schemeClr val="bg1"/>
                </a:solidFill>
                <a:latin typeface="Times New Roman" panose="02020603050405020304" pitchFamily="18" charset="0"/>
                <a:cs typeface="Times New Roman" panose="02020603050405020304" pitchFamily="18" charset="0"/>
              </a:rPr>
              <a:t>Make peace with Jesus before Judgment comes.  Be a friend He saves – not an enemy.</a:t>
            </a:r>
          </a:p>
        </p:txBody>
      </p:sp>
      <p:sp>
        <p:nvSpPr>
          <p:cNvPr id="12" name="TextBox 11">
            <a:extLst>
              <a:ext uri="{FF2B5EF4-FFF2-40B4-BE49-F238E27FC236}">
                <a16:creationId xmlns:a16="http://schemas.microsoft.com/office/drawing/2014/main" id="{4BFF0F2E-2D63-F5B7-8DAE-0B5212D1D9BE}"/>
              </a:ext>
            </a:extLst>
          </p:cNvPr>
          <p:cNvSpPr txBox="1"/>
          <p:nvPr/>
        </p:nvSpPr>
        <p:spPr>
          <a:xfrm>
            <a:off x="6674" y="4749798"/>
            <a:ext cx="7524328"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Possessions mean nothing.  Surrender all we have and all we are, to our Lord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BDA8D07-3479-9C43-04DB-D0D21386D8B5}"/>
              </a:ext>
            </a:extLst>
          </p:cNvPr>
          <p:cNvSpPr txBox="1"/>
          <p:nvPr/>
        </p:nvSpPr>
        <p:spPr>
          <a:xfrm>
            <a:off x="330200" y="5031743"/>
            <a:ext cx="88110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Open-handedness.  We are stewards of what belongs to God.</a:t>
            </a:r>
          </a:p>
        </p:txBody>
      </p:sp>
      <p:sp>
        <p:nvSpPr>
          <p:cNvPr id="14" name="TextBox 13">
            <a:extLst>
              <a:ext uri="{FF2B5EF4-FFF2-40B4-BE49-F238E27FC236}">
                <a16:creationId xmlns:a16="http://schemas.microsoft.com/office/drawing/2014/main" id="{376EBAD9-1790-CF67-B213-9BFA6869E69E}"/>
              </a:ext>
            </a:extLst>
          </p:cNvPr>
          <p:cNvSpPr txBox="1"/>
          <p:nvPr/>
        </p:nvSpPr>
        <p:spPr>
          <a:xfrm>
            <a:off x="15451" y="5320008"/>
            <a:ext cx="9134899" cy="400110"/>
          </a:xfrm>
          <a:prstGeom prst="rect">
            <a:avLst/>
          </a:prstGeom>
          <a:noFill/>
          <a:ln>
            <a:noFill/>
          </a:ln>
        </p:spPr>
        <p:txBody>
          <a:bodyPr wrap="square" rtlCol="0">
            <a:spAutoFit/>
          </a:bodyPr>
          <a:lstStyle/>
          <a:p>
            <a:pPr algn="ctr"/>
            <a:r>
              <a:rPr lang="en-AU" sz="2000" dirty="0">
                <a:solidFill>
                  <a:srgbClr val="E7FFBD"/>
                </a:solidFill>
                <a:latin typeface="Times New Roman" panose="02020603050405020304" pitchFamily="18" charset="0"/>
                <a:cs typeface="Times New Roman" panose="02020603050405020304" pitchFamily="18" charset="0"/>
              </a:rPr>
              <a:t>The Lord gives  STRENGTH  &amp;  COURAGE  to faithfully follow Jesus</a:t>
            </a:r>
          </a:p>
        </p:txBody>
      </p:sp>
    </p:spTree>
    <p:extLst>
      <p:ext uri="{BB962C8B-B14F-4D97-AF65-F5344CB8AC3E}">
        <p14:creationId xmlns:p14="http://schemas.microsoft.com/office/powerpoint/2010/main" val="1971792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121788</TotalTime>
  <Words>1017</Words>
  <Application>Microsoft Macintosh PowerPoint</Application>
  <PresentationFormat>On-screen Show (16:10)</PresentationFormat>
  <Paragraphs>62</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2142</cp:revision>
  <cp:lastPrinted>2024-06-14T00:57:24Z</cp:lastPrinted>
  <dcterms:created xsi:type="dcterms:W3CDTF">2016-11-04T06:28:01Z</dcterms:created>
  <dcterms:modified xsi:type="dcterms:W3CDTF">2024-06-14T01:01:27Z</dcterms:modified>
</cp:coreProperties>
</file>